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2" r:id="rId2"/>
  </p:sldMasterIdLst>
  <p:notesMasterIdLst>
    <p:notesMasterId r:id="rId21"/>
  </p:notesMasterIdLst>
  <p:handoutMasterIdLst>
    <p:handoutMasterId r:id="rId22"/>
  </p:handoutMasterIdLst>
  <p:sldIdLst>
    <p:sldId id="256" r:id="rId3"/>
    <p:sldId id="272" r:id="rId4"/>
    <p:sldId id="294" r:id="rId5"/>
    <p:sldId id="295" r:id="rId6"/>
    <p:sldId id="296" r:id="rId7"/>
    <p:sldId id="297" r:id="rId8"/>
    <p:sldId id="298" r:id="rId9"/>
    <p:sldId id="299" r:id="rId10"/>
    <p:sldId id="293" r:id="rId11"/>
    <p:sldId id="257" r:id="rId12"/>
    <p:sldId id="283" r:id="rId13"/>
    <p:sldId id="282" r:id="rId14"/>
    <p:sldId id="277" r:id="rId15"/>
    <p:sldId id="284" r:id="rId16"/>
    <p:sldId id="278" r:id="rId17"/>
    <p:sldId id="300" r:id="rId18"/>
    <p:sldId id="279" r:id="rId19"/>
    <p:sldId id="260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05FB"/>
    <a:srgbClr val="1B12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9"/>
  </p:normalViewPr>
  <p:slideViewPr>
    <p:cSldViewPr snapToGrid="0" snapToObjects="1" showGuides="1">
      <p:cViewPr varScale="1">
        <p:scale>
          <a:sx n="104" d="100"/>
          <a:sy n="104" d="100"/>
        </p:scale>
        <p:origin x="89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0" d="100"/>
          <a:sy n="80" d="100"/>
        </p:scale>
        <p:origin x="284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1F6A2C-4954-274E-8DA9-6C4A03EE824A}" type="datetimeFigureOut">
              <a:rPr kumimoji="1" lang="zh-CN" altLang="en-US" smtClean="0"/>
              <a:t>2023/10/27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A99793-93D0-0A4B-8C7C-5D1FD19DD4A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C2D05-F75F-2E4D-9552-EB82F984C7D8}" type="datetimeFigureOut">
              <a:rPr kumimoji="1" lang="zh-CN" altLang="en-US" smtClean="0"/>
              <a:t>2023/10/27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552A0-F6C0-9B42-B29D-213147719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552A0-F6C0-9B42-B29D-21314771942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ctrTitle"/>
          </p:nvPr>
        </p:nvSpPr>
        <p:spPr>
          <a:xfrm>
            <a:off x="952500" y="1511820"/>
            <a:ext cx="9144000" cy="1217295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952500" y="2967990"/>
            <a:ext cx="9144000" cy="92202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</p:spPr>
        <p:txBody>
          <a:bodyPr/>
          <a:lstStyle>
            <a:lvl1pPr marL="0" indent="0"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buNone/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7" name="标题 2"/>
          <p:cNvSpPr>
            <a:spLocks noGrp="1"/>
          </p:cNvSpPr>
          <p:nvPr>
            <p:ph type="title"/>
          </p:nvPr>
        </p:nvSpPr>
        <p:spPr>
          <a:xfrm>
            <a:off x="315188" y="80284"/>
            <a:ext cx="5794664" cy="662782"/>
          </a:xfrm>
        </p:spPr>
        <p:txBody>
          <a:bodyPr>
            <a:normAutofit/>
          </a:bodyPr>
          <a:lstStyle>
            <a:lvl1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ctrTitle"/>
          </p:nvPr>
        </p:nvSpPr>
        <p:spPr>
          <a:xfrm>
            <a:off x="952500" y="1511820"/>
            <a:ext cx="9144000" cy="1217295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952500" y="2967990"/>
            <a:ext cx="9144000" cy="92202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5188" y="1187375"/>
            <a:ext cx="10938164" cy="4769139"/>
          </a:xfrm>
        </p:spPr>
        <p:txBody>
          <a:bodyPr/>
          <a:lstStyle>
            <a:lvl1pPr marL="0" indent="0"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buNone/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7" name="标题 2"/>
          <p:cNvSpPr>
            <a:spLocks noGrp="1"/>
          </p:cNvSpPr>
          <p:nvPr>
            <p:ph type="title"/>
          </p:nvPr>
        </p:nvSpPr>
        <p:spPr>
          <a:xfrm>
            <a:off x="315188" y="80284"/>
            <a:ext cx="5794664" cy="662782"/>
          </a:xfrm>
        </p:spPr>
        <p:txBody>
          <a:bodyPr>
            <a:normAutofit/>
          </a:bodyPr>
          <a:lstStyle>
            <a:lvl1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7AEC0-C289-DE44-AB8A-ADA10C1E6049}" type="datetimeFigureOut">
              <a:rPr kumimoji="1" lang="zh-CN" altLang="en-US" smtClean="0"/>
              <a:t>2023/10/27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B2F3D-105D-CE46-B007-3E1ED61C52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7AEC0-C289-DE44-AB8A-ADA10C1E6049}" type="datetimeFigureOut">
              <a:rPr kumimoji="1" lang="zh-CN" altLang="en-US" smtClean="0"/>
              <a:t>2023/10/27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B2F3D-105D-CE46-B007-3E1ED61C52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fuweid.com/post/2023-containerd-17-transfer-service/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virtio-fs.gitlab.io/design.html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48" y="2244772"/>
            <a:ext cx="9144000" cy="1376363"/>
          </a:xfrm>
        </p:spPr>
        <p:txBody>
          <a:bodyPr>
            <a:normAutofit fontScale="90000"/>
          </a:bodyPr>
          <a:lstStyle/>
          <a:p>
            <a:r>
              <a:rPr kumimoji="1" lang="en-US" altLang="zh-CN" sz="5300" dirty="0"/>
              <a:t>Erofs: A New Application in Container Image</a:t>
            </a:r>
            <a:endParaRPr kumimoji="1" lang="zh-CN" altLang="en-US" sz="53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1524071" y="4121722"/>
            <a:ext cx="2820940" cy="82378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kumimoji="1"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徐静波</a:t>
            </a:r>
            <a:r>
              <a:rPr kumimoji="1"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阿里云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zh-CN" altLang="en-US" sz="16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尹欣 字节跳动</a:t>
            </a:r>
            <a:endParaRPr kumimoji="1"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26966" y="1200230"/>
            <a:ext cx="10938164" cy="4769139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容器镜像如何分发？</a:t>
            </a:r>
          </a:p>
          <a:p>
            <a:pPr marL="342900" indent="-342900">
              <a:buChar char="•"/>
            </a:pPr>
            <a:r>
              <a:rPr kumimoji="1" lang="en-US" altLang="zh-CN" dirty="0"/>
              <a:t>layer</a:t>
            </a:r>
          </a:p>
          <a:p>
            <a:pPr marL="342900" indent="-342900">
              <a:buChar char="•"/>
            </a:pPr>
            <a:r>
              <a:rPr kumimoji="1" lang="en-US" altLang="zh-CN" dirty="0"/>
              <a:t>layer with </a:t>
            </a:r>
            <a:r>
              <a:rPr kumimoji="1" lang="en-US" altLang="zh-CN" dirty="0">
                <a:sym typeface="+mn-ea"/>
              </a:rPr>
              <a:t>addressable chunk</a:t>
            </a:r>
            <a:r>
              <a:rPr kumimoji="1" lang="en-US" altLang="zh-CN" dirty="0"/>
              <a:t> </a:t>
            </a:r>
          </a:p>
          <a:p>
            <a:pPr marL="342900" indent="-342900">
              <a:buChar char="•"/>
            </a:pPr>
            <a:r>
              <a:rPr kumimoji="1" lang="en-US" altLang="zh-CN" dirty="0"/>
              <a:t>file</a:t>
            </a:r>
          </a:p>
          <a:p>
            <a:pPr marL="342900" indent="-342900">
              <a:buChar char="•"/>
            </a:pPr>
            <a:r>
              <a:rPr kumimoji="1" lang="en-US" altLang="zh-CN" dirty="0"/>
              <a:t>chunk</a:t>
            </a:r>
          </a:p>
          <a:p>
            <a:pPr marL="342900" indent="-342900">
              <a:buChar char="•"/>
            </a:pPr>
            <a:endParaRPr kumimoji="1" lang="zh-CN" altLang="en-US" dirty="0"/>
          </a:p>
          <a:p>
            <a:pPr marL="342900" indent="-342900"/>
            <a:endParaRPr kumimoji="1" lang="zh-CN" altLang="en-US" dirty="0"/>
          </a:p>
          <a:p>
            <a:r>
              <a:rPr kumimoji="1" lang="zh-CN" altLang="en-US" dirty="0"/>
              <a:t>容器镜像如何组装？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15202" y="163482"/>
            <a:ext cx="5794664" cy="662782"/>
          </a:xfrm>
        </p:spPr>
        <p:txBody>
          <a:bodyPr>
            <a:normAutofit/>
          </a:bodyPr>
          <a:lstStyle/>
          <a:p>
            <a:r>
              <a:rPr kumimoji="1" lang="en-US" altLang="zh-CN" sz="3100" dirty="0">
                <a:solidFill>
                  <a:srgbClr val="FFFFFF"/>
                </a:solidFill>
              </a:rPr>
              <a:t>Erofs </a:t>
            </a:r>
            <a:r>
              <a:rPr kumimoji="1" lang="zh-CN" altLang="en-US" sz="3100" dirty="0">
                <a:solidFill>
                  <a:srgbClr val="FFFFFF"/>
                </a:solidFill>
              </a:rPr>
              <a:t>&amp; </a:t>
            </a:r>
            <a:r>
              <a:rPr kumimoji="1" lang="en-US" altLang="zh-CN" sz="3100" dirty="0">
                <a:solidFill>
                  <a:srgbClr val="FFFFFF"/>
                </a:solidFill>
              </a:rPr>
              <a:t>Container</a:t>
            </a:r>
            <a:r>
              <a:rPr kumimoji="1" lang="zh-CN" altLang="en-US" sz="3100" dirty="0">
                <a:solidFill>
                  <a:srgbClr val="FFFFFF"/>
                </a:solidFill>
              </a:rPr>
              <a:t> </a:t>
            </a:r>
            <a:r>
              <a:rPr kumimoji="1" lang="en-US" altLang="zh-CN" sz="3100" dirty="0">
                <a:solidFill>
                  <a:srgbClr val="FFFFFF"/>
                </a:solidFill>
              </a:rPr>
              <a:t>Image </a:t>
            </a:r>
            <a:endParaRPr kumimoji="1" lang="zh-CN" altLang="en-US" sz="31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upload_post_object_v2_3120333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072" y="1646182"/>
            <a:ext cx="8780876" cy="4057484"/>
          </a:xfrm>
          <a:prstGeom prst="rect">
            <a:avLst/>
          </a:prstGeom>
        </p:spPr>
      </p:pic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79032" y="1439082"/>
            <a:ext cx="6604848" cy="4075908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kumimoji="1" lang="en-US" altLang="zh-CN" dirty="0"/>
              <a:t>erofs</a:t>
            </a:r>
            <a:r>
              <a:rPr kumimoji="1" lang="zh-CN" altLang="en-US" dirty="0"/>
              <a:t>：</a:t>
            </a:r>
            <a:r>
              <a:rPr kumimoji="1" lang="en-US" altLang="zh-CN" dirty="0"/>
              <a:t> </a:t>
            </a:r>
            <a:r>
              <a:rPr kumimoji="1" lang="zh-CN" altLang="en-US" dirty="0"/>
              <a:t>容器镜像组装 &amp; 接入新方式</a:t>
            </a:r>
            <a:endParaRPr kumimoji="1" lang="en-US" altLang="zh-CN" dirty="0"/>
          </a:p>
          <a:p>
            <a:pPr marL="342900" indent="-342900">
              <a:lnSpc>
                <a:spcPct val="110000"/>
              </a:lnSpc>
              <a:buChar char="•"/>
            </a:pPr>
            <a:r>
              <a:rPr kumimoji="1" lang="zh-CN" altLang="en-US" dirty="0"/>
              <a:t>元数据数据分离</a:t>
            </a:r>
          </a:p>
          <a:p>
            <a:pPr marL="342900" indent="-342900">
              <a:lnSpc>
                <a:spcPct val="110000"/>
              </a:lnSpc>
              <a:buChar char="•"/>
            </a:pPr>
            <a:r>
              <a:rPr kumimoji="1" lang="en-US" altLang="zh-CN" dirty="0"/>
              <a:t>chunk</a:t>
            </a:r>
            <a:r>
              <a:rPr kumimoji="1" lang="zh-CN" altLang="en-US" dirty="0"/>
              <a:t> </a:t>
            </a:r>
            <a:r>
              <a:rPr kumimoji="1" lang="en-US" altLang="zh-CN" dirty="0"/>
              <a:t>based</a:t>
            </a:r>
            <a:endParaRPr kumimoji="1" lang="zh-CN" altLang="en-US" dirty="0"/>
          </a:p>
          <a:p>
            <a:pPr marL="342900" indent="-342900">
              <a:lnSpc>
                <a:spcPct val="110000"/>
              </a:lnSpc>
              <a:buChar char="•"/>
            </a:pPr>
            <a:r>
              <a:rPr kumimoji="1" lang="en-US" altLang="zh-CN" dirty="0"/>
              <a:t>subpage block (tar)</a:t>
            </a:r>
          </a:p>
          <a:p>
            <a:pPr marL="342900" indent="-342900">
              <a:lnSpc>
                <a:spcPct val="110000"/>
              </a:lnSpc>
              <a:buChar char="•"/>
            </a:pPr>
            <a:r>
              <a:rPr kumimoji="1" lang="en-US" altLang="zh-CN" dirty="0"/>
              <a:t>multidev </a:t>
            </a:r>
            <a:r>
              <a:rPr kumimoji="1" lang="zh-CN" altLang="en-US" dirty="0"/>
              <a:t>&amp; </a:t>
            </a:r>
            <a:r>
              <a:rPr kumimoji="1" lang="en-US" altLang="zh-CN" dirty="0"/>
              <a:t>flattendev</a:t>
            </a:r>
          </a:p>
          <a:p>
            <a:pPr marL="342900" indent="-342900">
              <a:lnSpc>
                <a:spcPct val="110000"/>
              </a:lnSpc>
              <a:buChar char="•"/>
            </a:pPr>
            <a:r>
              <a:rPr kumimoji="1" lang="en-US" altLang="zh-CN" dirty="0"/>
              <a:t>fsdax</a:t>
            </a:r>
          </a:p>
          <a:p>
            <a:pPr marL="342900" indent="-342900">
              <a:lnSpc>
                <a:spcPct val="110000"/>
              </a:lnSpc>
              <a:buChar char="•"/>
            </a:pPr>
            <a:r>
              <a:rPr kumimoji="1" lang="en-US" altLang="zh-CN" dirty="0"/>
              <a:t>over fscache</a:t>
            </a:r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15202" y="163482"/>
            <a:ext cx="5794664" cy="662782"/>
          </a:xfrm>
        </p:spPr>
        <p:txBody>
          <a:bodyPr>
            <a:normAutofit/>
          </a:bodyPr>
          <a:lstStyle/>
          <a:p>
            <a:r>
              <a:rPr kumimoji="1" lang="en-US" altLang="zh-CN" sz="3100" dirty="0">
                <a:solidFill>
                  <a:srgbClr val="FFFFFF"/>
                </a:solidFill>
              </a:rPr>
              <a:t>Erofs </a:t>
            </a:r>
            <a:r>
              <a:rPr kumimoji="1" lang="zh-CN" altLang="en-US" sz="3100" dirty="0">
                <a:solidFill>
                  <a:srgbClr val="FFFFFF"/>
                </a:solidFill>
              </a:rPr>
              <a:t>&amp; </a:t>
            </a:r>
            <a:r>
              <a:rPr kumimoji="1" lang="en-US" altLang="zh-CN" sz="3100" dirty="0">
                <a:solidFill>
                  <a:srgbClr val="FFFFFF"/>
                </a:solidFill>
              </a:rPr>
              <a:t>Container</a:t>
            </a:r>
            <a:r>
              <a:rPr kumimoji="1" lang="zh-CN" altLang="en-US" sz="3100" dirty="0">
                <a:solidFill>
                  <a:srgbClr val="FFFFFF"/>
                </a:solidFill>
              </a:rPr>
              <a:t> </a:t>
            </a:r>
            <a:r>
              <a:rPr kumimoji="1" lang="en-US" altLang="zh-CN" sz="3100" dirty="0">
                <a:solidFill>
                  <a:srgbClr val="FFFFFF"/>
                </a:solidFill>
              </a:rPr>
              <a:t>Image </a:t>
            </a:r>
            <a:endParaRPr kumimoji="1" lang="zh-CN" altLang="en-US" sz="31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4141020" y="5976004"/>
            <a:ext cx="2331429" cy="474994"/>
          </a:xfrm>
        </p:spPr>
        <p:txBody>
          <a:bodyPr>
            <a:normAutofit lnSpcReduction="20000"/>
          </a:bodyPr>
          <a:lstStyle/>
          <a:p>
            <a:r>
              <a:rPr kumimoji="1" lang="en-US" altLang="zh-CN" dirty="0"/>
              <a:t>erofs on tarball</a:t>
            </a:r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15202" y="163482"/>
            <a:ext cx="5794664" cy="662782"/>
          </a:xfrm>
        </p:spPr>
        <p:txBody>
          <a:bodyPr>
            <a:normAutofit/>
          </a:bodyPr>
          <a:lstStyle/>
          <a:p>
            <a:r>
              <a:rPr kumimoji="1" lang="en-US" altLang="zh-CN" sz="3100" dirty="0">
                <a:solidFill>
                  <a:srgbClr val="FFFFFF"/>
                </a:solidFill>
              </a:rPr>
              <a:t>Tarfs</a:t>
            </a:r>
            <a:endParaRPr kumimoji="1" lang="zh-CN" altLang="en-US" sz="3100" dirty="0">
              <a:solidFill>
                <a:srgbClr val="FFFFFF"/>
              </a:solidFill>
            </a:endParaRPr>
          </a:p>
        </p:txBody>
      </p:sp>
      <p:pic>
        <p:nvPicPr>
          <p:cNvPr id="4" name="图片 3" descr="upload_post_object_v2_1381677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894" y="1117574"/>
            <a:ext cx="6633692" cy="485840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7909024" y="1680433"/>
            <a:ext cx="3375810" cy="1665595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Char char="•"/>
            </a:pPr>
            <a:r>
              <a:rPr kumimoji="1" lang="en-US" altLang="zh-CN" sz="1800" dirty="0">
                <a:sym typeface="+mn-ea"/>
              </a:rPr>
              <a:t>untar </a:t>
            </a:r>
            <a:r>
              <a:rPr kumimoji="1" lang="zh-CN" altLang="en-US" sz="1800" dirty="0">
                <a:sym typeface="+mn-ea"/>
              </a:rPr>
              <a:t>后无法校验完整性</a:t>
            </a:r>
            <a:endParaRPr kumimoji="1" lang="zh-CN" altLang="en-US" sz="1800" dirty="0"/>
          </a:p>
          <a:p>
            <a:pPr marL="342900" indent="-342900">
              <a:lnSpc>
                <a:spcPct val="120000"/>
              </a:lnSpc>
              <a:buChar char="•"/>
            </a:pPr>
            <a:r>
              <a:rPr kumimoji="1" lang="en-US" altLang="zh-CN" sz="1800" dirty="0"/>
              <a:t>apply </a:t>
            </a:r>
            <a:r>
              <a:rPr kumimoji="1" lang="zh-CN" altLang="en-US" sz="1800" dirty="0"/>
              <a:t>无法完全并行</a:t>
            </a:r>
          </a:p>
          <a:p>
            <a:pPr marL="342900" indent="-342900">
              <a:lnSpc>
                <a:spcPct val="120000"/>
              </a:lnSpc>
              <a:buChar char="•"/>
            </a:pPr>
            <a:r>
              <a:rPr kumimoji="1" lang="zh-CN" altLang="en-US" sz="1800" dirty="0"/>
              <a:t>下载 &amp; 解压分离</a:t>
            </a:r>
          </a:p>
          <a:p>
            <a:pPr marL="342900" indent="-342900">
              <a:lnSpc>
                <a:spcPct val="120000"/>
              </a:lnSpc>
              <a:buChar char="•"/>
            </a:pPr>
            <a:endParaRPr kumimoji="1" lang="zh-CN" altLang="en-US" sz="18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15202" y="163482"/>
            <a:ext cx="5794664" cy="662782"/>
          </a:xfrm>
        </p:spPr>
        <p:txBody>
          <a:bodyPr>
            <a:normAutofit/>
          </a:bodyPr>
          <a:lstStyle/>
          <a:p>
            <a:r>
              <a:rPr kumimoji="1" lang="en-US" altLang="zh-CN" sz="3100" dirty="0">
                <a:solidFill>
                  <a:srgbClr val="FFFFFF"/>
                </a:solidFill>
              </a:rPr>
              <a:t>Tarfs</a:t>
            </a:r>
            <a:endParaRPr kumimoji="1" lang="zh-CN" altLang="en-US" sz="3100" dirty="0">
              <a:solidFill>
                <a:srgbClr val="FFFFFF"/>
              </a:solidFill>
            </a:endParaRPr>
          </a:p>
        </p:txBody>
      </p:sp>
      <p:pic>
        <p:nvPicPr>
          <p:cNvPr id="4" name="图片 3" descr="upload_post_object_v2_7807670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83" y="922250"/>
            <a:ext cx="7657541" cy="4312476"/>
          </a:xfrm>
          <a:prstGeom prst="rect">
            <a:avLst/>
          </a:prstGeom>
        </p:spPr>
      </p:pic>
      <p:sp>
        <p:nvSpPr>
          <p:cNvPr id="5" name="文本框 4"/>
          <p:cNvSpPr txBox="1"/>
          <p:nvPr userDrawn="1"/>
        </p:nvSpPr>
        <p:spPr>
          <a:xfrm>
            <a:off x="475450" y="5234751"/>
            <a:ext cx="6548371" cy="357635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r>
              <a:rPr lang="en-US" altLang="zh-CN" sz="1000"/>
              <a:t>image from </a:t>
            </a:r>
            <a:r>
              <a:rPr lang="en-US" altLang="zh-CN" sz="1000">
                <a:hlinkClick r:id="rId3"/>
              </a:rPr>
              <a:t>https://fuweid.com/post/2023</a:t>
            </a:r>
            <a:r>
              <a:rPr lang="zh-CN" altLang="en-US" sz="1000">
                <a:hlinkClick r:id="rId3"/>
              </a:rPr>
              <a:t>-</a:t>
            </a:r>
            <a:r>
              <a:rPr lang="en-US" altLang="zh-CN" sz="1000">
                <a:hlinkClick r:id="rId3"/>
              </a:rPr>
              <a:t>containerd</a:t>
            </a:r>
            <a:r>
              <a:rPr lang="zh-CN" altLang="en-US" sz="1000">
                <a:hlinkClick r:id="rId3"/>
              </a:rPr>
              <a:t>-</a:t>
            </a:r>
            <a:r>
              <a:rPr lang="en-US" altLang="zh-CN" sz="1000">
                <a:hlinkClick r:id="rId3"/>
              </a:rPr>
              <a:t>17</a:t>
            </a:r>
            <a:r>
              <a:rPr lang="zh-CN" altLang="en-US" sz="1000">
                <a:hlinkClick r:id="rId3"/>
              </a:rPr>
              <a:t>-</a:t>
            </a:r>
            <a:r>
              <a:rPr lang="en-US" altLang="zh-CN" sz="1000">
                <a:hlinkClick r:id="rId3"/>
              </a:rPr>
              <a:t>transfer</a:t>
            </a:r>
            <a:r>
              <a:rPr lang="zh-CN" altLang="en-US" sz="1000">
                <a:hlinkClick r:id="rId3"/>
              </a:rPr>
              <a:t>-</a:t>
            </a:r>
            <a:r>
              <a:rPr lang="en-US" altLang="zh-CN" sz="1000">
                <a:hlinkClick r:id="rId3"/>
              </a:rPr>
              <a:t>service/</a:t>
            </a:r>
            <a:endParaRPr lang="zh-CN" altLang="en-US" sz="1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761263" y="3843042"/>
            <a:ext cx="2773313" cy="427400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sz="1800" dirty="0"/>
              <a:t>container start up</a:t>
            </a:r>
            <a:endParaRPr kumimoji="1" lang="zh-CN" altLang="en-US" sz="18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15202" y="163482"/>
            <a:ext cx="5794664" cy="662782"/>
          </a:xfrm>
        </p:spPr>
        <p:txBody>
          <a:bodyPr>
            <a:normAutofit/>
          </a:bodyPr>
          <a:lstStyle/>
          <a:p>
            <a:r>
              <a:rPr kumimoji="1" lang="en-US" altLang="zh-CN" sz="3100" dirty="0">
                <a:solidFill>
                  <a:srgbClr val="FFFFFF"/>
                </a:solidFill>
              </a:rPr>
              <a:t>Tarfs</a:t>
            </a:r>
            <a:endParaRPr kumimoji="1" lang="zh-CN" altLang="en-US" sz="3100" dirty="0">
              <a:solidFill>
                <a:srgbClr val="FFFFFF"/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761263" y="4270442"/>
          <a:ext cx="9258935" cy="2133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46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267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86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overlay snapshotter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tarfs </a:t>
                      </a:r>
                      <a:r>
                        <a:rPr lang="en-US" altLang="zh-CN" sz="1400">
                          <a:sym typeface="+mn-ea"/>
                        </a:rPr>
                        <a:t>snapshotter</a:t>
                      </a:r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2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sz="1400"/>
                        <a:t>java:latest </a:t>
                      </a:r>
                      <a:r>
                        <a:rPr lang="en-US" altLang="zh-CN" sz="1400"/>
                        <a:t>(230M)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8.7s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6.6s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sz="1400"/>
                        <a:t>wordpress:latest </a:t>
                      </a:r>
                      <a:r>
                        <a:rPr lang="en-US" altLang="zh-CN" sz="1400"/>
                        <a:t>(205M)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8.4s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5.4s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sz="1400">
                          <a:solidFill>
                            <a:schemeClr val="tx1"/>
                          </a:solidFill>
                        </a:rPr>
                        <a:t>tensorflow-serving:latest </a:t>
                      </a:r>
                      <a:r>
                        <a:rPr lang="en-US" altLang="zh-CN" sz="1400">
                          <a:solidFill>
                            <a:schemeClr val="tx1"/>
                          </a:solidFill>
                        </a:rPr>
                        <a:t>(390M)</a:t>
                      </a:r>
                      <a:endParaRPr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11.3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6.8s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镜像</a:t>
                      </a:r>
                      <a:r>
                        <a:rPr lang="en-US" altLang="zh-CN" sz="1400"/>
                        <a:t>1 (3.2G)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2m5s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31s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镜像</a:t>
                      </a:r>
                      <a:r>
                        <a:rPr lang="en-US" altLang="zh-CN" sz="1400"/>
                        <a:t>2 (5.3G)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3m30s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55s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镜像</a:t>
                      </a:r>
                      <a:r>
                        <a:rPr lang="en-US" altLang="zh-CN" sz="1400"/>
                        <a:t>3 (7.2G)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5m10s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2m5s</a:t>
                      </a:r>
                      <a:endParaRPr lang="zh-CN" altLang="en-US" sz="1400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内容占位符 1"/>
          <p:cNvSpPr>
            <a:spLocks noGrp="1"/>
          </p:cNvSpPr>
          <p:nvPr/>
        </p:nvSpPr>
        <p:spPr>
          <a:xfrm>
            <a:off x="761263" y="1226548"/>
            <a:ext cx="3557916" cy="449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z="1800" dirty="0"/>
              <a:t>tarfs snapshotter work flow</a:t>
            </a:r>
            <a:endParaRPr kumimoji="1" lang="zh-CN" altLang="en-US" sz="1800" dirty="0"/>
          </a:p>
        </p:txBody>
      </p:sp>
      <p:pic>
        <p:nvPicPr>
          <p:cNvPr id="6" name="图片 5" descr="upload_post_object_v2_1707456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21" y="1461985"/>
            <a:ext cx="11466988" cy="238105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15202" y="163482"/>
            <a:ext cx="5794664" cy="662782"/>
          </a:xfrm>
        </p:spPr>
        <p:txBody>
          <a:bodyPr>
            <a:normAutofit/>
          </a:bodyPr>
          <a:lstStyle/>
          <a:p>
            <a:r>
              <a:rPr kumimoji="1" lang="en-US" altLang="zh-CN" sz="3100" dirty="0">
                <a:solidFill>
                  <a:srgbClr val="FFFFFF"/>
                </a:solidFill>
              </a:rPr>
              <a:t>Flattened dev </a:t>
            </a:r>
            <a:r>
              <a:rPr kumimoji="1" lang="zh-CN" altLang="en-US" sz="3100" dirty="0">
                <a:solidFill>
                  <a:srgbClr val="FFFFFF"/>
                </a:solidFill>
              </a:rPr>
              <a:t>&amp; </a:t>
            </a:r>
            <a:r>
              <a:rPr kumimoji="1" lang="en-US" altLang="zh-CN" sz="3100" dirty="0">
                <a:solidFill>
                  <a:srgbClr val="FFFFFF"/>
                </a:solidFill>
              </a:rPr>
              <a:t>fsdax</a:t>
            </a:r>
            <a:endParaRPr kumimoji="1" lang="zh-CN" altLang="en-US" sz="3100" dirty="0">
              <a:solidFill>
                <a:srgbClr val="FFFFFF"/>
              </a:solidFill>
            </a:endParaRPr>
          </a:p>
        </p:txBody>
      </p:sp>
      <p:pic>
        <p:nvPicPr>
          <p:cNvPr id="4" name="图片 3" descr="upload_post_object_v2_8868526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141" y="1331527"/>
            <a:ext cx="5031111" cy="4262836"/>
          </a:xfrm>
          <a:prstGeom prst="rect">
            <a:avLst/>
          </a:prstGeom>
        </p:spPr>
      </p:pic>
      <p:sp>
        <p:nvSpPr>
          <p:cNvPr id="6" name="内容占位符 1"/>
          <p:cNvSpPr>
            <a:spLocks noGrp="1"/>
          </p:cNvSpPr>
          <p:nvPr/>
        </p:nvSpPr>
        <p:spPr>
          <a:xfrm>
            <a:off x="838535" y="5594363"/>
            <a:ext cx="3604841" cy="2288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0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100" dirty="0">
                <a:latin typeface="等线" charset="0"/>
                <a:ea typeface="等线" charset="0"/>
                <a:cs typeface="等线" charset="0"/>
              </a:rPr>
              <a:t>image</a:t>
            </a:r>
            <a:r>
              <a:rPr kumimoji="1" lang="zh-CN" altLang="en-US" sz="1100" dirty="0">
                <a:latin typeface="等线" charset="0"/>
                <a:ea typeface="等线" charset="0"/>
                <a:cs typeface="等线" charset="0"/>
              </a:rPr>
              <a:t> </a:t>
            </a:r>
            <a:r>
              <a:rPr kumimoji="1" lang="en-US" altLang="zh-CN" sz="1100" dirty="0">
                <a:latin typeface="等线" charset="0"/>
                <a:ea typeface="等线" charset="0"/>
                <a:cs typeface="等线" charset="0"/>
              </a:rPr>
              <a:t>from </a:t>
            </a:r>
            <a:r>
              <a:rPr kumimoji="1" lang="en-US" altLang="zh-CN" sz="1100" dirty="0">
                <a:latin typeface="等线" charset="0"/>
                <a:ea typeface="等线" charset="0"/>
                <a:cs typeface="等线" charset="0"/>
                <a:hlinkClick r:id="rId3"/>
              </a:rPr>
              <a:t>https://virtio</a:t>
            </a:r>
            <a:r>
              <a:rPr kumimoji="1" lang="zh-CN" altLang="en-US" sz="1100" dirty="0">
                <a:latin typeface="等线" charset="0"/>
                <a:ea typeface="等线" charset="0"/>
                <a:cs typeface="等线" charset="0"/>
                <a:hlinkClick r:id="rId3"/>
              </a:rPr>
              <a:t>-</a:t>
            </a:r>
            <a:r>
              <a:rPr kumimoji="1" lang="en-US" altLang="zh-CN" sz="1100" dirty="0">
                <a:latin typeface="等线" charset="0"/>
                <a:ea typeface="等线" charset="0"/>
                <a:cs typeface="等线" charset="0"/>
                <a:hlinkClick r:id="rId3"/>
              </a:rPr>
              <a:t>fs.gitlab.io/design.html</a:t>
            </a:r>
            <a:endParaRPr kumimoji="1" lang="zh-CN" altLang="en-US" sz="1100" dirty="0">
              <a:latin typeface="等线" charset="0"/>
              <a:ea typeface="等线" charset="0"/>
              <a:cs typeface="等线" charset="0"/>
            </a:endParaRPr>
          </a:p>
        </p:txBody>
      </p:sp>
      <p:pic>
        <p:nvPicPr>
          <p:cNvPr id="5" name="图片 4" descr="upload_post_object_v2_49983529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969" y="1331527"/>
            <a:ext cx="5688699" cy="4262889"/>
          </a:xfrm>
          <a:prstGeom prst="rect">
            <a:avLst/>
          </a:prstGeom>
        </p:spPr>
      </p:pic>
      <p:sp>
        <p:nvSpPr>
          <p:cNvPr id="8" name="内容占位符 7"/>
          <p:cNvSpPr>
            <a:spLocks noGrp="1"/>
          </p:cNvSpPr>
          <p:nvPr>
            <p:ph idx="1"/>
          </p:nvPr>
        </p:nvSpPr>
        <p:spPr>
          <a:xfrm>
            <a:off x="7797577" y="5989661"/>
            <a:ext cx="2951141" cy="490377"/>
          </a:xfrm>
        </p:spPr>
        <p:txBody>
          <a:bodyPr/>
          <a:lstStyle/>
          <a:p>
            <a:pPr>
              <a:buNone/>
            </a:pPr>
            <a:r>
              <a:rPr kumimoji="1" lang="en-US" altLang="zh-CN" dirty="0"/>
              <a:t> virtio pmem joint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 userDrawn="1"/>
        </p:nvSpPr>
        <p:spPr>
          <a:xfrm>
            <a:off x="5869657" y="3278160"/>
            <a:ext cx="44323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zh-CN"/>
              <a:t>OR</a:t>
            </a:r>
            <a:endParaRPr lang="zh-CN" altLang="en-US"/>
          </a:p>
        </p:txBody>
      </p:sp>
      <p:sp>
        <p:nvSpPr>
          <p:cNvPr id="10" name="内容占位符 7"/>
          <p:cNvSpPr>
            <a:spLocks noGrp="1"/>
          </p:cNvSpPr>
          <p:nvPr/>
        </p:nvSpPr>
        <p:spPr>
          <a:xfrm>
            <a:off x="1627126" y="5989673"/>
            <a:ext cx="2951141" cy="4903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kumimoji="1" lang="en-US" altLang="zh-CN" dirty="0"/>
              <a:t>virtiofs Dax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Char char="•"/>
            </a:pPr>
            <a:r>
              <a:rPr kumimoji="1" lang="en-US" altLang="zh-CN" dirty="0"/>
              <a:t>vm</a:t>
            </a:r>
            <a:r>
              <a:rPr kumimoji="1" lang="zh-CN" altLang="en-US" dirty="0"/>
              <a:t>间共享镜像数据 &amp; </a:t>
            </a:r>
            <a:r>
              <a:rPr kumimoji="1" lang="en-US" altLang="zh-CN" dirty="0"/>
              <a:t>pagecache</a:t>
            </a:r>
            <a:endParaRPr kumimoji="1" lang="zh-CN" altLang="en-US" dirty="0"/>
          </a:p>
          <a:p>
            <a:pPr marL="342900" indent="-342900">
              <a:buChar char="•"/>
            </a:pPr>
            <a:r>
              <a:rPr kumimoji="1" lang="zh-CN" altLang="en-US" dirty="0"/>
              <a:t>更优的性能</a:t>
            </a:r>
          </a:p>
          <a:p>
            <a:pPr marL="342900" indent="-342900">
              <a:buChar char="•"/>
            </a:pPr>
            <a:r>
              <a:rPr kumimoji="1" lang="en-US" altLang="zh-CN" dirty="0"/>
              <a:t>lazyload</a:t>
            </a:r>
            <a:endParaRPr kumimoji="1" lang="zh-CN" altLang="en-US" dirty="0"/>
          </a:p>
          <a:p>
            <a:pPr marL="342900" indent="-342900">
              <a:buChar char="•"/>
            </a:pPr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15202" y="163482"/>
            <a:ext cx="5794664" cy="662782"/>
          </a:xfrm>
        </p:spPr>
        <p:txBody>
          <a:bodyPr>
            <a:normAutofit/>
          </a:bodyPr>
          <a:lstStyle/>
          <a:p>
            <a:r>
              <a:rPr kumimoji="1" lang="en-US" altLang="zh-CN" sz="3100" dirty="0">
                <a:solidFill>
                  <a:srgbClr val="FFFFFF"/>
                </a:solidFill>
              </a:rPr>
              <a:t>Flattened dev </a:t>
            </a:r>
            <a:r>
              <a:rPr kumimoji="1" lang="zh-CN" altLang="en-US" sz="3100" dirty="0">
                <a:solidFill>
                  <a:srgbClr val="FFFFFF"/>
                </a:solidFill>
              </a:rPr>
              <a:t>&amp; </a:t>
            </a:r>
            <a:r>
              <a:rPr kumimoji="1" lang="en-US" altLang="zh-CN" sz="3100" dirty="0">
                <a:solidFill>
                  <a:srgbClr val="FFFFFF"/>
                </a:solidFill>
              </a:rPr>
              <a:t>fsdax</a:t>
            </a:r>
            <a:endParaRPr kumimoji="1" lang="zh-CN" altLang="en-US" sz="3100" dirty="0">
              <a:solidFill>
                <a:srgbClr val="FFFFFF"/>
              </a:solidFill>
            </a:endParaRPr>
          </a:p>
        </p:txBody>
      </p:sp>
      <p:pic>
        <p:nvPicPr>
          <p:cNvPr id="4" name="图片 3" descr="upload_post_object_v2_7320373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202" y="2591076"/>
            <a:ext cx="11288706" cy="353256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15325" y="1044499"/>
            <a:ext cx="10938164" cy="4769139"/>
          </a:xfrm>
        </p:spPr>
        <p:txBody>
          <a:bodyPr/>
          <a:lstStyle/>
          <a:p>
            <a:r>
              <a:rPr kumimoji="1" lang="zh-CN" altLang="en-US" dirty="0">
                <a:sym typeface="+mn-ea"/>
              </a:rPr>
              <a:t>更细粒度分发</a:t>
            </a:r>
            <a:r>
              <a:rPr kumimoji="1" lang="en-US" altLang="zh-CN" dirty="0">
                <a:sym typeface="+mn-ea"/>
              </a:rPr>
              <a:t>/</a:t>
            </a:r>
            <a:r>
              <a:rPr kumimoji="1" lang="zh-CN" altLang="en-US" dirty="0">
                <a:sym typeface="+mn-ea"/>
              </a:rPr>
              <a:t>组装镜像 </a:t>
            </a:r>
            <a:r>
              <a:rPr kumimoji="1" lang="en-US" altLang="zh-CN" dirty="0">
                <a:sym typeface="+mn-ea"/>
              </a:rPr>
              <a:t>file, chunk</a:t>
            </a:r>
            <a:r>
              <a:rPr kumimoji="1" lang="zh-CN" altLang="en-US" dirty="0">
                <a:sym typeface="+mn-ea"/>
              </a:rPr>
              <a:t>？</a:t>
            </a:r>
          </a:p>
          <a:p>
            <a:endParaRPr kumimoji="1" lang="zh-CN" altLang="en-US" dirty="0">
              <a:sym typeface="+mn-ea"/>
            </a:endParaRPr>
          </a:p>
          <a:p>
            <a:r>
              <a:rPr kumimoji="1" lang="zh-CN" altLang="en-US" dirty="0">
                <a:sym typeface="+mn-ea"/>
              </a:rPr>
              <a:t>更多样的后端？</a:t>
            </a:r>
          </a:p>
          <a:p>
            <a:endParaRPr kumimoji="1" lang="en-US" altLang="zh-CN" dirty="0">
              <a:sym typeface="+mn-ea"/>
            </a:endParaRPr>
          </a:p>
          <a:p>
            <a:r>
              <a:rPr kumimoji="1" lang="zh-CN" altLang="en-US" dirty="0">
                <a:sym typeface="+mn-ea"/>
              </a:rPr>
              <a:t>完整性校验？</a:t>
            </a:r>
            <a:endParaRPr kumimoji="1" lang="en-US" altLang="zh-CN" dirty="0">
              <a:sym typeface="+mn-ea"/>
            </a:endParaRPr>
          </a:p>
          <a:p>
            <a:endParaRPr kumimoji="1" lang="en-US" altLang="zh-CN" dirty="0"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15202" y="163482"/>
            <a:ext cx="5794664" cy="662782"/>
          </a:xfrm>
        </p:spPr>
        <p:txBody>
          <a:bodyPr>
            <a:normAutofit/>
          </a:bodyPr>
          <a:lstStyle/>
          <a:p>
            <a:r>
              <a:rPr kumimoji="1" lang="en-US" altLang="zh-CN" sz="3100" dirty="0">
                <a:solidFill>
                  <a:srgbClr val="FFFFFF"/>
                </a:solidFill>
              </a:rPr>
              <a:t>What's more</a:t>
            </a:r>
            <a:endParaRPr kumimoji="1" lang="zh-CN" altLang="en-US" sz="31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211705"/>
            <a:ext cx="9144000" cy="1217295"/>
          </a:xfrm>
        </p:spPr>
        <p:txBody>
          <a:bodyPr lIns="90000"/>
          <a:lstStyle/>
          <a:p>
            <a:pPr algn="ctr"/>
            <a:r>
              <a:rPr lang="zh-CN" altLang="en-US" dirty="0">
                <a:solidFill>
                  <a:schemeClr val="bg1"/>
                </a:solidFill>
                <a:effectLst/>
              </a:rPr>
              <a:t>谢谢！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平行四边形 19"/>
          <p:cNvSpPr/>
          <p:nvPr/>
        </p:nvSpPr>
        <p:spPr>
          <a:xfrm rot="10800000">
            <a:off x="2555240" y="2547547"/>
            <a:ext cx="7837714" cy="2627087"/>
          </a:xfrm>
          <a:prstGeom prst="parallelogram">
            <a:avLst>
              <a:gd name="adj" fmla="val 19475"/>
            </a:avLst>
          </a:prstGeom>
          <a:noFill/>
          <a:ln>
            <a:gradFill>
              <a:gsLst>
                <a:gs pos="0">
                  <a:srgbClr val="C705FB"/>
                </a:gs>
                <a:gs pos="100000">
                  <a:srgbClr val="1B1297"/>
                </a:gs>
              </a:gsLst>
              <a:lin ang="5400000" scaled="1"/>
            </a:gra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rgbClr val="3D485D"/>
              </a:solidFill>
              <a:latin typeface="Arial" panose="020B0604020202020204"/>
              <a:ea typeface="等线" panose="02010600030101010101" pitchFamily="2" charset="-122"/>
            </a:endParaRPr>
          </a:p>
        </p:txBody>
      </p:sp>
      <p:sp>
        <p:nvSpPr>
          <p:cNvPr id="19" name="平行四边形 18"/>
          <p:cNvSpPr/>
          <p:nvPr/>
        </p:nvSpPr>
        <p:spPr>
          <a:xfrm rot="10800000">
            <a:off x="2419259" y="2420256"/>
            <a:ext cx="7837714" cy="2627087"/>
          </a:xfrm>
          <a:prstGeom prst="parallelogram">
            <a:avLst>
              <a:gd name="adj" fmla="val 19475"/>
            </a:avLst>
          </a:prstGeom>
          <a:noFill/>
          <a:ln>
            <a:gradFill>
              <a:gsLst>
                <a:gs pos="0">
                  <a:srgbClr val="C705FB"/>
                </a:gs>
                <a:gs pos="100000">
                  <a:srgbClr val="1B1297"/>
                </a:gs>
              </a:gsLst>
              <a:lin ang="5400000" scaled="1"/>
            </a:gra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rgbClr val="3D485D"/>
              </a:solidFill>
              <a:latin typeface="Arial" panose="020B0604020202020204"/>
              <a:ea typeface="等线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41190" y="3847677"/>
            <a:ext cx="8063230" cy="6451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 defTabSz="914400">
              <a:defRPr/>
            </a:pPr>
            <a:r>
              <a:rPr kumimoji="1"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Erofs i</a:t>
            </a:r>
            <a:r>
              <a:rPr kumimoji="1" lang="en-US" altLang="zh-CN" sz="3600" b="1" dirty="0">
                <a:solidFill>
                  <a:srgbClr val="FFFFFF"/>
                </a:solidFill>
                <a:latin typeface="微软雅黑" charset="0"/>
                <a:ea typeface="微软雅黑" charset="0"/>
                <a:cs typeface="+mj-cs"/>
                <a:sym typeface="+mn-ea"/>
              </a:rPr>
              <a:t>ntroduction and</a:t>
            </a:r>
            <a:r>
              <a:rPr kumimoji="1"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 roadmap</a:t>
            </a:r>
            <a:endParaRPr kumimoji="1" lang="zh-CN" altLang="en-US" sz="36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662268" y="3514836"/>
            <a:ext cx="2975429" cy="1132114"/>
            <a:chOff x="5065485" y="3035864"/>
            <a:chExt cx="5392057" cy="1132114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5065485" y="3035864"/>
              <a:ext cx="53848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1B1297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072742" y="4167978"/>
              <a:ext cx="53848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1B1297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文本框 16"/>
          <p:cNvSpPr txBox="1"/>
          <p:nvPr/>
        </p:nvSpPr>
        <p:spPr>
          <a:xfrm>
            <a:off x="4955668" y="2869724"/>
            <a:ext cx="276497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i="1" dirty="0">
                <a:solidFill>
                  <a:srgbClr val="C705FB"/>
                </a:solidFill>
              </a:rPr>
              <a:t>Part One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1815465" y="43815"/>
            <a:ext cx="1342390" cy="6447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1300" dirty="0">
                <a:gradFill>
                  <a:gsLst>
                    <a:gs pos="0">
                      <a:srgbClr val="C705FB"/>
                    </a:gs>
                    <a:gs pos="100000">
                      <a:srgbClr val="1B1297"/>
                    </a:gs>
                  </a:gsLst>
                  <a:lin ang="5400000" scaled="1"/>
                </a:gradFill>
                <a:latin typeface="Microsoft YaHei Regular" panose="020B0503020204020204" charset="-122"/>
                <a:ea typeface="Microsoft YaHei Regular" panose="020B0503020204020204" charset="-122"/>
              </a:rP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4"/>
          <p:cNvSpPr txBox="1"/>
          <p:nvPr/>
        </p:nvSpPr>
        <p:spPr>
          <a:xfrm>
            <a:off x="903604" y="1592834"/>
            <a:ext cx="8175087" cy="627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EROFS (Enhanced Read-Only File System)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，内核原生的高性能只读文件系统，始于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late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kumimoji="1" lang="en-GB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 5.4 </a:t>
            </a:r>
            <a:r>
              <a:rPr kumimoji="1" lang="zh-CN" altLang="en-GB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合入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主线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kumimoji="1" lang="en-US" altLang="zh-CN" sz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为容器镜像场景深度优化</a:t>
            </a:r>
          </a:p>
        </p:txBody>
      </p:sp>
      <p:sp>
        <p:nvSpPr>
          <p:cNvPr id="5" name="文本框 5"/>
          <p:cNvSpPr txBox="1"/>
          <p:nvPr/>
        </p:nvSpPr>
        <p:spPr>
          <a:xfrm>
            <a:off x="903604" y="3713309"/>
            <a:ext cx="8246340" cy="1624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OCI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标准镜像是分层增量构建的 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tar.gz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压缩包，格式限制了云原生场景下的新需求，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e.g. </a:t>
            </a:r>
          </a:p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细粒度去重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(layer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粒度去重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直接挂载 （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unpack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 cleanup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，性能问题，缺少数据完整性保护）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page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cache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共享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(layer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粒度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page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cache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共享，但是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layer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sha256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很容易发生变化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按需加载等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为容器镜像场景深度优化的内核文件系统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931783" y="1221962"/>
            <a:ext cx="1882675" cy="328936"/>
            <a:chOff x="278634" y="2484496"/>
            <a:chExt cx="1253283" cy="328936"/>
          </a:xfrm>
        </p:grpSpPr>
        <p:sp>
          <p:nvSpPr>
            <p:cNvPr id="6" name="文本框 5"/>
            <p:cNvSpPr txBox="1"/>
            <p:nvPr/>
          </p:nvSpPr>
          <p:spPr>
            <a:xfrm>
              <a:off x="278634" y="2484496"/>
              <a:ext cx="1253283" cy="328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What’s</a:t>
              </a:r>
              <a:r>
                <a:rPr kumimoji="1"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kumimoji="1"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EROFS</a:t>
              </a:r>
              <a:endParaRPr kumimoji="1"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" name="直线连接符 6"/>
            <p:cNvCxnSpPr/>
            <p:nvPr/>
          </p:nvCxnSpPr>
          <p:spPr>
            <a:xfrm>
              <a:off x="344059" y="2768522"/>
              <a:ext cx="96222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897777" y="3339603"/>
            <a:ext cx="1577739" cy="328936"/>
            <a:chOff x="278634" y="2484496"/>
            <a:chExt cx="1253283" cy="328936"/>
          </a:xfrm>
        </p:grpSpPr>
        <p:sp>
          <p:nvSpPr>
            <p:cNvPr id="10" name="文本框 9"/>
            <p:cNvSpPr txBox="1"/>
            <p:nvPr/>
          </p:nvSpPr>
          <p:spPr>
            <a:xfrm>
              <a:off x="278634" y="2484496"/>
              <a:ext cx="1253283" cy="328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Why EROFS</a:t>
              </a:r>
              <a:endParaRPr kumimoji="1"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1" name="直线连接符 10"/>
            <p:cNvCxnSpPr/>
            <p:nvPr/>
          </p:nvCxnSpPr>
          <p:spPr>
            <a:xfrm>
              <a:off x="344059" y="2768522"/>
              <a:ext cx="962227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370" y="2332507"/>
            <a:ext cx="5338394" cy="391607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227224" y="6081806"/>
            <a:ext cx="237951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Reproducible Image Building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1604982" y="6327244"/>
            <a:ext cx="52491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GB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元数据</a:t>
            </a:r>
            <a:r>
              <a:rPr kumimoji="1" lang="en-GB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(e.g. directory entries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kumimoji="1" lang="en-GB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extended attributes)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按照名称字典序排序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227224" y="5428572"/>
            <a:ext cx="237951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Mountable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Kernel Filesystem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604982" y="5672813"/>
            <a:ext cx="35702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内核主线原生的高性能只读文件系统，可直接挂载</a:t>
            </a:r>
          </a:p>
        </p:txBody>
      </p:sp>
      <p:sp>
        <p:nvSpPr>
          <p:cNvPr id="26" name="标题 2"/>
          <p:cNvSpPr>
            <a:spLocks noGrp="1"/>
          </p:cNvSpPr>
          <p:nvPr>
            <p:ph type="title"/>
          </p:nvPr>
        </p:nvSpPr>
        <p:spPr>
          <a:xfrm>
            <a:off x="931783" y="155892"/>
            <a:ext cx="7901443" cy="662782"/>
          </a:xfrm>
        </p:spPr>
        <p:txBody>
          <a:bodyPr>
            <a:norm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Intro to EROFS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5"/>
          <p:cNvSpPr txBox="1"/>
          <p:nvPr/>
        </p:nvSpPr>
        <p:spPr>
          <a:xfrm>
            <a:off x="1227224" y="1247371"/>
            <a:ext cx="1847519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Minimal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Metadata</a:t>
            </a:r>
            <a:endParaRPr kumimoji="1"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224" y="2053690"/>
            <a:ext cx="9212922" cy="4155901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604982" y="1512031"/>
            <a:ext cx="53219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on-disk superblock (128 bytes) &amp; two version 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inodes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(32 and 64 bytes)</a:t>
            </a:r>
            <a:endParaRPr kumimoji="1"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2"/>
          <p:cNvSpPr>
            <a:spLocks noGrp="1"/>
          </p:cNvSpPr>
          <p:nvPr>
            <p:ph type="title"/>
          </p:nvPr>
        </p:nvSpPr>
        <p:spPr>
          <a:xfrm>
            <a:off x="931783" y="155892"/>
            <a:ext cx="7901443" cy="662782"/>
          </a:xfrm>
        </p:spPr>
        <p:txBody>
          <a:bodyPr>
            <a:norm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Intro to EROFS (cont.)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227224" y="1207343"/>
            <a:ext cx="2379518" cy="295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Reduced Duplication</a:t>
            </a:r>
            <a:endParaRPr kumimoji="1"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73220" y="2701851"/>
            <a:ext cx="4158340" cy="175733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308" y="2290550"/>
            <a:ext cx="7292878" cy="4337268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604982" y="1502488"/>
            <a:ext cx="4638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multi devices/blobs (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a.k.a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layer)</a:t>
            </a:r>
          </a:p>
          <a:p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chunk based deduplication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(e.g. deduplication in same layer)</a:t>
            </a:r>
          </a:p>
        </p:txBody>
      </p:sp>
      <p:sp>
        <p:nvSpPr>
          <p:cNvPr id="4" name="标题 2"/>
          <p:cNvSpPr>
            <a:spLocks noGrp="1"/>
          </p:cNvSpPr>
          <p:nvPr>
            <p:ph type="title"/>
          </p:nvPr>
        </p:nvSpPr>
        <p:spPr>
          <a:xfrm>
            <a:off x="931783" y="155892"/>
            <a:ext cx="7901443" cy="662782"/>
          </a:xfrm>
        </p:spPr>
        <p:txBody>
          <a:bodyPr>
            <a:norm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Intro to EROFS (cont.)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897777" y="169349"/>
            <a:ext cx="790144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en-US" altLang="zh-CN" dirty="0">
                <a:solidFill>
                  <a:schemeClr val="bg1"/>
                </a:solidFill>
              </a:rPr>
              <a:t>NEW FEATURES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97777" y="1141458"/>
            <a:ext cx="2920146" cy="328936"/>
            <a:chOff x="278634" y="2484496"/>
            <a:chExt cx="1253283" cy="328936"/>
          </a:xfrm>
        </p:grpSpPr>
        <p:sp>
          <p:nvSpPr>
            <p:cNvPr id="6" name="文本框 5"/>
            <p:cNvSpPr txBox="1"/>
            <p:nvPr/>
          </p:nvSpPr>
          <p:spPr>
            <a:xfrm>
              <a:off x="278634" y="2484496"/>
              <a:ext cx="1253283" cy="328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en-GB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EROFS + FS-Cache </a:t>
              </a:r>
              <a:r>
                <a:rPr kumimoji="1"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按需加载</a:t>
              </a:r>
            </a:p>
          </p:txBody>
        </p:sp>
        <p:cxnSp>
          <p:nvCxnSpPr>
            <p:cNvPr id="7" name="直线连接符 6"/>
            <p:cNvCxnSpPr/>
            <p:nvPr/>
          </p:nvCxnSpPr>
          <p:spPr>
            <a:xfrm>
              <a:off x="308704" y="2768522"/>
              <a:ext cx="1116179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841" y="3429000"/>
            <a:ext cx="4464104" cy="2562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5"/>
          <p:cNvSpPr txBox="1"/>
          <p:nvPr/>
        </p:nvSpPr>
        <p:spPr>
          <a:xfrm>
            <a:off x="903604" y="1515164"/>
            <a:ext cx="8246340" cy="1403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FAST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：容器启动过程中，镜像下载 </a:t>
            </a:r>
            <a:r>
              <a:rPr kumimoji="1" lang="en-GB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76% </a:t>
            </a:r>
            <a:r>
              <a:rPr kumimoji="1" lang="zh-CN" altLang="en-GB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容器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启动时间、</a:t>
            </a:r>
            <a:r>
              <a:rPr kumimoji="1" lang="en-GB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6.4% </a:t>
            </a:r>
            <a:r>
              <a:rPr kumimoji="1" lang="zh-CN" altLang="en-GB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实际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访问的数据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将按需加载的缓存管理通过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GB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FS-Cache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框架下沉到内核态执行。</a:t>
            </a:r>
          </a:p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镜像已在本地缓存时，可有效避免内核态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用户态上下文切换和内存拷贝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在按需加载场景，</a:t>
            </a:r>
            <a:r>
              <a:rPr kumimoji="1" lang="en-GB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wordpress</a:t>
            </a:r>
            <a:r>
              <a:rPr kumimoji="1" lang="en-GB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E2E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启动时间相比 </a:t>
            </a:r>
            <a:r>
              <a:rPr kumimoji="1" lang="en-GB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FUSE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提升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~15%</a:t>
            </a: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284" y="1305926"/>
            <a:ext cx="5242716" cy="281994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548" y="4710050"/>
            <a:ext cx="5298427" cy="1916036"/>
          </a:xfrm>
          <a:prstGeom prst="rect">
            <a:avLst/>
          </a:prstGeom>
        </p:spPr>
      </p:pic>
      <p:sp>
        <p:nvSpPr>
          <p:cNvPr id="22" name="文本框 5"/>
          <p:cNvSpPr txBox="1"/>
          <p:nvPr/>
        </p:nvSpPr>
        <p:spPr>
          <a:xfrm>
            <a:off x="6949284" y="1470394"/>
            <a:ext cx="484695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kumimoji="1" lang="en-GB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Dragonfly </a:t>
            </a:r>
            <a:r>
              <a:rPr kumimoji="1" lang="en-GB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Nydus</a:t>
            </a:r>
            <a:r>
              <a:rPr kumimoji="1" lang="en-GB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is a user-space example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5"/>
          <p:cNvSpPr txBox="1"/>
          <p:nvPr/>
        </p:nvSpPr>
        <p:spPr>
          <a:xfrm>
            <a:off x="6949284" y="4335109"/>
            <a:ext cx="484695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kumimoji="1" lang="en-GB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Partners have landed Dragonfly </a:t>
            </a:r>
            <a:r>
              <a:rPr kumimoji="1" lang="en-GB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Nydus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897777" y="169349"/>
            <a:ext cx="790144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en-US" altLang="zh-CN" dirty="0">
                <a:solidFill>
                  <a:schemeClr val="bg1"/>
                </a:solidFill>
              </a:rPr>
              <a:t>NEW FEATURES (cont.)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97777" y="1141458"/>
            <a:ext cx="2920146" cy="328936"/>
            <a:chOff x="278634" y="2484496"/>
            <a:chExt cx="1253283" cy="328936"/>
          </a:xfrm>
        </p:grpSpPr>
        <p:sp>
          <p:nvSpPr>
            <p:cNvPr id="6" name="文本框 5"/>
            <p:cNvSpPr txBox="1"/>
            <p:nvPr/>
          </p:nvSpPr>
          <p:spPr>
            <a:xfrm>
              <a:off x="278634" y="2484496"/>
              <a:ext cx="1253283" cy="328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zh-CN" altLang="en-GB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优化</a:t>
              </a:r>
              <a:r>
                <a:rPr kumimoji="1"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适配 </a:t>
              </a:r>
              <a:r>
                <a:rPr kumimoji="1" lang="en-US" altLang="zh-CN" sz="1400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composefs</a:t>
              </a:r>
              <a:r>
                <a:rPr kumimoji="1"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场景</a:t>
              </a:r>
            </a:p>
          </p:txBody>
        </p:sp>
        <p:cxnSp>
          <p:nvCxnSpPr>
            <p:cNvPr id="7" name="直线连接符 6"/>
            <p:cNvCxnSpPr/>
            <p:nvPr/>
          </p:nvCxnSpPr>
          <p:spPr>
            <a:xfrm>
              <a:off x="308704" y="2768522"/>
              <a:ext cx="1116179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文本框 5"/>
          <p:cNvSpPr txBox="1"/>
          <p:nvPr/>
        </p:nvSpPr>
        <p:spPr>
          <a:xfrm>
            <a:off x="903604" y="1515164"/>
            <a:ext cx="8246340" cy="1477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RedHat Automotive, 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OSTree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-based (i.e. CAS, Content Addressable Storage)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容器镜像方案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kumimoji="1" lang="en-US" altLang="zh-CN" sz="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META (EROFS format) + DATA (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OSTree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format)</a:t>
            </a:r>
          </a:p>
          <a:p>
            <a:pPr>
              <a:lnSpc>
                <a:spcPct val="120000"/>
              </a:lnSpc>
            </a:pP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long 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xattr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name prefixes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特性，文件的 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xattr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name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具有相同的前缀，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e.g. 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overlay.redirect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，相同的前缀在磁盘格式上只存储一份，节省 ～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15%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的镜像体积</a:t>
            </a:r>
          </a:p>
          <a:p>
            <a:pPr>
              <a:lnSpc>
                <a:spcPct val="120000"/>
              </a:lnSpc>
            </a:pP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xattr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name bloom filter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特性，优化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negative 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xattr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lookup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性能，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e.g. ACL lookup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ls -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lR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场景性能优化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~20%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40" y="3218049"/>
            <a:ext cx="6214352" cy="320046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897777" y="169349"/>
            <a:ext cx="790144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kumimoji="1" lang="en-US" altLang="zh-CN" dirty="0">
                <a:solidFill>
                  <a:schemeClr val="bg1"/>
                </a:solidFill>
              </a:rPr>
              <a:t>ROADMAP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97776" y="1141458"/>
            <a:ext cx="3780695" cy="846001"/>
            <a:chOff x="278634" y="2484496"/>
            <a:chExt cx="1253283" cy="846001"/>
          </a:xfrm>
        </p:grpSpPr>
        <p:sp>
          <p:nvSpPr>
            <p:cNvPr id="6" name="文本框 5"/>
            <p:cNvSpPr txBox="1"/>
            <p:nvPr/>
          </p:nvSpPr>
          <p:spPr>
            <a:xfrm>
              <a:off x="278634" y="2484496"/>
              <a:ext cx="1253283" cy="8460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基于 </a:t>
              </a:r>
              <a:r>
                <a:rPr kumimoji="1" lang="en-GB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fs-verity </a:t>
              </a:r>
              <a:r>
                <a:rPr kumimoji="1"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的自包含的镜像校验</a:t>
              </a:r>
              <a:r>
                <a:rPr kumimoji="1"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kumimoji="1"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签名</a:t>
              </a:r>
            </a:p>
            <a:p>
              <a:pPr>
                <a:lnSpc>
                  <a:spcPct val="120000"/>
                </a:lnSpc>
              </a:pPr>
              <a:endParaRPr kumimoji="1"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" name="直线连接符 6"/>
            <p:cNvCxnSpPr/>
            <p:nvPr/>
          </p:nvCxnSpPr>
          <p:spPr>
            <a:xfrm>
              <a:off x="308704" y="2768522"/>
              <a:ext cx="1116179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88727" y="3751514"/>
            <a:ext cx="2506847" cy="214591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97776" y="1833862"/>
            <a:ext cx="4360782" cy="1624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校验：在运行时对镜像文件进行校验，确保镜像文件的一致性（镜像数据没有被恶意修改）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 </a:t>
            </a: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fsverity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实现自包含的镜像校验方案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merkle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tree 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作为镜像的一部分，随镜像一同分发；</a:t>
            </a:r>
            <a:endParaRPr kumimoji="1"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mount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时传入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root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hash</a:t>
            </a:r>
            <a:endParaRPr kumimoji="1"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813170" y="1141458"/>
            <a:ext cx="5972099" cy="328936"/>
            <a:chOff x="278634" y="2484496"/>
            <a:chExt cx="1253283" cy="328936"/>
          </a:xfrm>
        </p:grpSpPr>
        <p:sp>
          <p:nvSpPr>
            <p:cNvPr id="9" name="文本框 8"/>
            <p:cNvSpPr txBox="1"/>
            <p:nvPr/>
          </p:nvSpPr>
          <p:spPr>
            <a:xfrm>
              <a:off x="278634" y="2484496"/>
              <a:ext cx="1253283" cy="328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镜像间共享内存 （</a:t>
              </a:r>
              <a:r>
                <a:rPr kumimoji="1"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share page cache among mount instances</a:t>
              </a:r>
              <a:r>
                <a:rPr kumimoji="1"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  <p:cxnSp>
          <p:nvCxnSpPr>
            <p:cNvPr id="12" name="直线连接符 11"/>
            <p:cNvCxnSpPr/>
            <p:nvPr/>
          </p:nvCxnSpPr>
          <p:spPr>
            <a:xfrm>
              <a:off x="290264" y="2768522"/>
              <a:ext cx="1134619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文本框 5"/>
          <p:cNvSpPr txBox="1"/>
          <p:nvPr/>
        </p:nvSpPr>
        <p:spPr>
          <a:xfrm>
            <a:off x="5868589" y="1833862"/>
            <a:ext cx="4542695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相同文件在不同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EROFS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mount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间共享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page</a:t>
            </a:r>
            <a:r>
              <a:rPr kumimoji="1"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cache</a:t>
            </a:r>
            <a:endParaRPr kumimoji="1"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424" y="2822287"/>
            <a:ext cx="3766366" cy="30751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平行四边形 19"/>
          <p:cNvSpPr/>
          <p:nvPr/>
        </p:nvSpPr>
        <p:spPr>
          <a:xfrm rot="10800000">
            <a:off x="2555240" y="2547547"/>
            <a:ext cx="7837714" cy="2627087"/>
          </a:xfrm>
          <a:prstGeom prst="parallelogram">
            <a:avLst>
              <a:gd name="adj" fmla="val 19475"/>
            </a:avLst>
          </a:prstGeom>
          <a:noFill/>
          <a:ln>
            <a:gradFill>
              <a:gsLst>
                <a:gs pos="0">
                  <a:srgbClr val="C705FB"/>
                </a:gs>
                <a:gs pos="100000">
                  <a:srgbClr val="1B1297"/>
                </a:gs>
              </a:gsLst>
              <a:lin ang="5400000" scaled="1"/>
            </a:gra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rgbClr val="3D485D"/>
              </a:solidFill>
              <a:latin typeface="Arial" panose="020B0604020202020204"/>
              <a:ea typeface="等线" panose="02010600030101010101" pitchFamily="2" charset="-122"/>
            </a:endParaRPr>
          </a:p>
        </p:txBody>
      </p:sp>
      <p:sp>
        <p:nvSpPr>
          <p:cNvPr id="19" name="平行四边形 18"/>
          <p:cNvSpPr/>
          <p:nvPr/>
        </p:nvSpPr>
        <p:spPr>
          <a:xfrm rot="10800000">
            <a:off x="2419259" y="2420256"/>
            <a:ext cx="7837714" cy="2627087"/>
          </a:xfrm>
          <a:prstGeom prst="parallelogram">
            <a:avLst>
              <a:gd name="adj" fmla="val 19475"/>
            </a:avLst>
          </a:prstGeom>
          <a:noFill/>
          <a:ln>
            <a:gradFill>
              <a:gsLst>
                <a:gs pos="0">
                  <a:srgbClr val="C705FB"/>
                </a:gs>
                <a:gs pos="100000">
                  <a:srgbClr val="1B1297"/>
                </a:gs>
              </a:gsLst>
              <a:lin ang="5400000" scaled="1"/>
            </a:gra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kern="0">
              <a:solidFill>
                <a:srgbClr val="3D485D"/>
              </a:solidFill>
              <a:latin typeface="Arial" panose="020B0604020202020204"/>
              <a:ea typeface="等线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41190" y="3823906"/>
            <a:ext cx="7315835" cy="6451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 defTabSz="914400">
              <a:defRPr/>
            </a:pPr>
            <a:r>
              <a:rPr kumimoji="1"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Erofs </a:t>
            </a:r>
            <a:r>
              <a:rPr kumimoji="1" lang="en-US" altLang="zh-CN" sz="3600" b="1" dirty="0">
                <a:solidFill>
                  <a:srgbClr val="FFFFFF"/>
                </a:solidFill>
                <a:latin typeface="微软雅黑" charset="0"/>
                <a:ea typeface="微软雅黑" charset="0"/>
                <a:cs typeface="+mj-cs"/>
                <a:sym typeface="+mn-ea"/>
              </a:rPr>
              <a:t>based</a:t>
            </a:r>
            <a:r>
              <a:rPr kumimoji="1"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 </a:t>
            </a:r>
            <a:r>
              <a:rPr kumimoji="1" lang="en-US" altLang="zh-CN" sz="3600" b="1" dirty="0">
                <a:solidFill>
                  <a:srgbClr val="FFFFFF"/>
                </a:solidFill>
                <a:latin typeface="微软雅黑" charset="0"/>
                <a:ea typeface="微软雅黑" charset="0"/>
                <a:cs typeface="+mj-cs"/>
                <a:sym typeface="+mn-ea"/>
              </a:rPr>
              <a:t>container</a:t>
            </a:r>
            <a:r>
              <a:rPr kumimoji="1" lang="zh-CN" altLang="en-US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 </a:t>
            </a:r>
            <a:r>
              <a:rPr kumimoji="1" lang="en-US" altLang="zh-CN" sz="3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image</a:t>
            </a:r>
            <a:endParaRPr kumimoji="1" lang="zh-CN" altLang="en-US" sz="36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662268" y="3514836"/>
            <a:ext cx="2975429" cy="1132114"/>
            <a:chOff x="5065485" y="3035864"/>
            <a:chExt cx="5392057" cy="1132114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5065485" y="3035864"/>
              <a:ext cx="53848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1B1297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072742" y="4167978"/>
              <a:ext cx="53848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1B1297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文本框 16"/>
          <p:cNvSpPr txBox="1"/>
          <p:nvPr/>
        </p:nvSpPr>
        <p:spPr>
          <a:xfrm>
            <a:off x="4955668" y="2869724"/>
            <a:ext cx="276497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i="1" dirty="0">
                <a:solidFill>
                  <a:srgbClr val="C705FB"/>
                </a:solidFill>
              </a:rPr>
              <a:t>Part Two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1815465" y="43815"/>
            <a:ext cx="1342390" cy="6447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1300" dirty="0">
                <a:gradFill>
                  <a:gsLst>
                    <a:gs pos="0">
                      <a:srgbClr val="C705FB"/>
                    </a:gs>
                    <a:gs pos="100000">
                      <a:srgbClr val="1B1297"/>
                    </a:gs>
                  </a:gsLst>
                  <a:lin ang="5400000" scaled="1"/>
                </a:gradFill>
                <a:latin typeface="Microsoft YaHei Regular" panose="020B0503020204020204" charset="-122"/>
                <a:ea typeface="Microsoft YaHei Regular" panose="020B0503020204020204" charset="-122"/>
              </a:rPr>
              <a:t>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775</Words>
  <Application>Microsoft Macintosh PowerPoint</Application>
  <PresentationFormat>宽屏</PresentationFormat>
  <Paragraphs>126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等线</vt:lpstr>
      <vt:lpstr>等线 Light</vt:lpstr>
      <vt:lpstr>微软雅黑</vt:lpstr>
      <vt:lpstr>Microsoft YaHei Regular</vt:lpstr>
      <vt:lpstr>Arial</vt:lpstr>
      <vt:lpstr>Office 主题​​</vt:lpstr>
      <vt:lpstr>1_Office 主题​​</vt:lpstr>
      <vt:lpstr>Erofs: A New Application in Container Image</vt:lpstr>
      <vt:lpstr>PowerPoint 演示文稿</vt:lpstr>
      <vt:lpstr>Intro to EROFS</vt:lpstr>
      <vt:lpstr>Intro to EROFS (cont.)</vt:lpstr>
      <vt:lpstr>Intro to EROFS (cont.)</vt:lpstr>
      <vt:lpstr>PowerPoint 演示文稿</vt:lpstr>
      <vt:lpstr>PowerPoint 演示文稿</vt:lpstr>
      <vt:lpstr>PowerPoint 演示文稿</vt:lpstr>
      <vt:lpstr>PowerPoint 演示文稿</vt:lpstr>
      <vt:lpstr>Erofs &amp; Container Image </vt:lpstr>
      <vt:lpstr>Erofs &amp; Container Image </vt:lpstr>
      <vt:lpstr>Tarfs</vt:lpstr>
      <vt:lpstr>Tarfs</vt:lpstr>
      <vt:lpstr>Tarfs</vt:lpstr>
      <vt:lpstr>Flattened dev &amp; fsdax</vt:lpstr>
      <vt:lpstr>Flattened dev &amp; fsdax</vt:lpstr>
      <vt:lpstr>What's more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Erofs: A New Application in Container Image</dc:title>
  <dc:creator>Microsoft Office User</dc:creator>
  <cp:lastModifiedBy>Microsoft Office User</cp:lastModifiedBy>
  <cp:revision>2</cp:revision>
  <dcterms:created xsi:type="dcterms:W3CDTF">2023-10-25T03:58:00Z</dcterms:created>
  <dcterms:modified xsi:type="dcterms:W3CDTF">2023-10-27T02:27:17Z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EE8BC0210367E45A15342E65FCD5AF80</vt:lpwstr>
  </property>
  <property fmtid="{D5CDD505-2E9C-101B-9397-08002B2CF9AE}" pid="3" name="KSOProductBuildVer">
    <vt:lpwstr>2052-0.0.0.0</vt:lpwstr>
  </property>
</Properties>
</file>